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44" r:id="rId2"/>
  </p:sldMasterIdLst>
  <p:notesMasterIdLst>
    <p:notesMasterId r:id="rId14"/>
  </p:notesMasterIdLst>
  <p:handoutMasterIdLst>
    <p:handoutMasterId r:id="rId15"/>
  </p:handoutMasterIdLst>
  <p:sldIdLst>
    <p:sldId id="410" r:id="rId3"/>
    <p:sldId id="460" r:id="rId4"/>
    <p:sldId id="461" r:id="rId5"/>
    <p:sldId id="462" r:id="rId6"/>
    <p:sldId id="463" r:id="rId7"/>
    <p:sldId id="464" r:id="rId8"/>
    <p:sldId id="465" r:id="rId9"/>
    <p:sldId id="466" r:id="rId10"/>
    <p:sldId id="467" r:id="rId11"/>
    <p:sldId id="468" r:id="rId12"/>
    <p:sldId id="469" r:id="rId13"/>
  </p:sldIdLst>
  <p:sldSz cx="9144000" cy="6858000" type="screen4x3"/>
  <p:notesSz cx="9866313" cy="6735763"/>
  <p:defaultTextStyle>
    <a:defPPr>
      <a:defRPr lang="ru-RU"/>
    </a:defPPr>
    <a:lvl1pPr marL="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3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9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5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6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  <a:srgbClr val="FF0D0D"/>
    <a:srgbClr val="FFFFFF"/>
    <a:srgbClr val="FF0000"/>
    <a:srgbClr val="015685"/>
    <a:srgbClr val="016399"/>
    <a:srgbClr val="051695"/>
    <a:srgbClr val="00339A"/>
    <a:srgbClr val="004EEA"/>
    <a:srgbClr val="F033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3064" autoAdjust="0"/>
    <p:restoredTop sz="97473" autoAdjust="0"/>
  </p:normalViewPr>
  <p:slideViewPr>
    <p:cSldViewPr>
      <p:cViewPr varScale="1">
        <p:scale>
          <a:sx n="51" d="100"/>
          <a:sy n="51" d="100"/>
        </p:scale>
        <p:origin x="132" y="1050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167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6478" cy="337871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7532" y="1"/>
            <a:ext cx="4276478" cy="337871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1F67EFA3-D776-4DD2-8519-3EC04B90ACAB}" type="datetimeFigureOut">
              <a:rPr lang="ru-RU" smtClean="0"/>
              <a:t>02.10.2017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92"/>
            <a:ext cx="4276478" cy="337871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7532" y="6397892"/>
            <a:ext cx="4276478" cy="337871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B75F6807-3856-4C18-A561-5443B104722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217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407" cy="336627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591" y="0"/>
            <a:ext cx="4276407" cy="336627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A43F3D2B-2218-4F1D-AC77-FD06A40007C3}" type="datetimeFigureOut">
              <a:rPr lang="ru-RU" smtClean="0"/>
              <a:t>02.10.2017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56" tIns="45528" rIns="91056" bIns="4552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865" y="3199570"/>
            <a:ext cx="7892588" cy="3030716"/>
          </a:xfrm>
          <a:prstGeom prst="rect">
            <a:avLst/>
          </a:prstGeom>
        </p:spPr>
        <p:txBody>
          <a:bodyPr vert="horz" lIns="91056" tIns="45528" rIns="91056" bIns="4552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8062"/>
            <a:ext cx="4276407" cy="336626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591" y="6398062"/>
            <a:ext cx="4276407" cy="336626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7845D624-52A5-4C9C-99F1-0619D888636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026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3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29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5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6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01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50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65124"/>
            <a:ext cx="5800725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103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1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196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43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239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4"/>
            <a:ext cx="38862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069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864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772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15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225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16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57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541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65124"/>
            <a:ext cx="5800725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9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43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318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4"/>
            <a:ext cx="38862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928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59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562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40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6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231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68576" tIns="34289" rIns="68576" bIns="3428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4"/>
            <a:ext cx="7886700" cy="4351339"/>
          </a:xfrm>
          <a:prstGeom prst="rect">
            <a:avLst/>
          </a:prstGeom>
        </p:spPr>
        <p:txBody>
          <a:bodyPr vert="horz" lIns="68576" tIns="34289" rIns="68576" bIns="342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49"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49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44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68576" tIns="34289" rIns="68576" bIns="3428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4"/>
            <a:ext cx="7886700" cy="4351339"/>
          </a:xfrm>
          <a:prstGeom prst="rect">
            <a:avLst/>
          </a:prstGeom>
        </p:spPr>
        <p:txBody>
          <a:bodyPr vert="horz" lIns="68576" tIns="34289" rIns="68576" bIns="342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49"/>
              <a:t>02.10.2017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49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67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39" y="3"/>
            <a:ext cx="9175750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-1" y="2280971"/>
            <a:ext cx="9129411" cy="150806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r>
              <a:rPr lang="ru-RU" sz="4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Информационная безопасность детей в медиапространстве</a:t>
            </a:r>
            <a:endParaRPr lang="ru-RU" sz="4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076056" y="5085283"/>
            <a:ext cx="6048672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04" tIns="45702" rIns="91404" bIns="45702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2100" b="1" dirty="0" smtClean="0">
                <a:solidFill>
                  <a:srgbClr val="015685"/>
                </a:solidFill>
              </a:rPr>
              <a:t>Поминов Андрей Иванович, </a:t>
            </a:r>
            <a:endParaRPr lang="ru-RU" sz="2100" b="1" dirty="0">
              <a:solidFill>
                <a:srgbClr val="015685"/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2100" b="1" dirty="0">
                <a:solidFill>
                  <a:srgbClr val="015685"/>
                </a:solidFill>
              </a:rPr>
              <a:t>п</a:t>
            </a:r>
            <a:r>
              <a:rPr lang="ru-RU" sz="2100" b="1" dirty="0" smtClean="0">
                <a:solidFill>
                  <a:srgbClr val="015685"/>
                </a:solidFill>
              </a:rPr>
              <a:t>ервый заместитель </a:t>
            </a:r>
          </a:p>
          <a:p>
            <a:pPr algn="l">
              <a:spcBef>
                <a:spcPts val="0"/>
              </a:spcBef>
              <a:defRPr/>
            </a:pPr>
            <a:r>
              <a:rPr lang="ru-RU" sz="2100" b="1" dirty="0" smtClean="0">
                <a:solidFill>
                  <a:srgbClr val="015685"/>
                </a:solidFill>
              </a:rPr>
              <a:t>министра образования и науки </a:t>
            </a:r>
          </a:p>
          <a:p>
            <a:pPr algn="l">
              <a:spcBef>
                <a:spcPts val="0"/>
              </a:spcBef>
              <a:defRPr/>
            </a:pPr>
            <a:r>
              <a:rPr lang="ru-RU" sz="2100" b="1" dirty="0" smtClean="0">
                <a:solidFill>
                  <a:srgbClr val="015685"/>
                </a:solidFill>
              </a:rPr>
              <a:t>Республики Татарстан</a:t>
            </a:r>
            <a:endParaRPr lang="ru-RU" sz="2100" b="1" i="1" dirty="0">
              <a:solidFill>
                <a:srgbClr val="015685"/>
              </a:solidFill>
            </a:endParaRPr>
          </a:p>
        </p:txBody>
      </p:sp>
      <p:pic>
        <p:nvPicPr>
          <p:cNvPr id="6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985" y="188640"/>
            <a:ext cx="1451095" cy="143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3741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218" name="Picture 2" descr="http://static.fulledu.ru/news/imageOriginal/0/3947/1492455466-v-sovfede-zayavili-o-sozdanii-osnovy-infrastruktury-obespecheniya-informacionnoy-bezopasnosti-detstv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/>
          <a:stretch/>
        </p:blipFill>
        <p:spPr bwMode="auto">
          <a:xfrm>
            <a:off x="251520" y="2497524"/>
            <a:ext cx="3816424" cy="29477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9952" y="2419141"/>
            <a:ext cx="48965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A8246F"/>
                </a:solidFill>
              </a:rPr>
              <a:t>Национальная стратегия действий </a:t>
            </a:r>
            <a:r>
              <a:rPr lang="ru-RU" sz="2000" b="1" dirty="0">
                <a:solidFill>
                  <a:srgbClr val="A8246F"/>
                </a:solidFill>
              </a:rPr>
              <a:t>в интересах детей на 2012 – 2017 годы</a:t>
            </a:r>
            <a:r>
              <a:rPr lang="ru-RU" sz="2000" b="1" dirty="0">
                <a:solidFill>
                  <a:srgbClr val="0070C0"/>
                </a:solidFill>
              </a:rPr>
              <a:t>, </a:t>
            </a:r>
            <a:r>
              <a:rPr lang="ru-RU" sz="2000" b="1" dirty="0" smtClean="0">
                <a:solidFill>
                  <a:srgbClr val="0070C0"/>
                </a:solidFill>
              </a:rPr>
              <a:t>утвержденная Указом </a:t>
            </a:r>
            <a:r>
              <a:rPr lang="ru-RU" sz="2000" b="1" dirty="0">
                <a:solidFill>
                  <a:srgbClr val="0070C0"/>
                </a:solidFill>
              </a:rPr>
              <a:t>Президента Российской Федерации от 1 июня 2012 </a:t>
            </a:r>
            <a:r>
              <a:rPr lang="ru-RU" sz="2000" b="1" dirty="0" smtClean="0">
                <a:solidFill>
                  <a:srgbClr val="0070C0"/>
                </a:solidFill>
              </a:rPr>
              <a:t>года № 761</a:t>
            </a:r>
          </a:p>
          <a:p>
            <a:pPr algn="just"/>
            <a:endParaRPr lang="ru-RU" sz="2000" b="1" dirty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Федеральный закон от </a:t>
            </a:r>
            <a:r>
              <a:rPr lang="ru-RU" sz="2000" b="1" dirty="0">
                <a:solidFill>
                  <a:srgbClr val="0070C0"/>
                </a:solidFill>
              </a:rPr>
              <a:t>29 декабря 2010 года № 436-ФЗ </a:t>
            </a:r>
            <a:r>
              <a:rPr lang="ru-RU" sz="2000" b="1" dirty="0">
                <a:solidFill>
                  <a:srgbClr val="A8246F"/>
                </a:solidFill>
              </a:rPr>
              <a:t>«О защите детей от информации, причиняющей вред их здоровью и </a:t>
            </a:r>
            <a:r>
              <a:rPr lang="ru-RU" sz="2000" b="1" dirty="0" smtClean="0">
                <a:solidFill>
                  <a:srgbClr val="A8246F"/>
                </a:solidFill>
              </a:rPr>
              <a:t>развитию»</a:t>
            </a:r>
            <a:endParaRPr lang="ru-RU" sz="2000" b="1" dirty="0">
              <a:solidFill>
                <a:srgbClr val="A8246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6144" y="243805"/>
            <a:ext cx="77403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Информационная безопасность детей – одно из 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приоритетных направлений </a:t>
            </a:r>
            <a:r>
              <a:rPr lang="ru-RU" sz="28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государственной политики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Российской Федерации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7610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77403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мероприятий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(«дорожная карта») по обеспечению информационной безопасности детей в медиапространстве на 2017 – 2019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годы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07904" y="2019612"/>
            <a:ext cx="52920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A8246F"/>
                </a:solidFill>
              </a:rPr>
              <a:t>Основание: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 smtClean="0">
                <a:solidFill>
                  <a:srgbClr val="0070C0"/>
                </a:solidFill>
              </a:rPr>
              <a:t>Распоряжение </a:t>
            </a:r>
            <a:r>
              <a:rPr lang="ru-RU" sz="2000" b="1" dirty="0">
                <a:solidFill>
                  <a:srgbClr val="0070C0"/>
                </a:solidFill>
              </a:rPr>
              <a:t>Кабинета Министров Республики Татарстан от 21.07.2017 № </a:t>
            </a:r>
            <a:r>
              <a:rPr lang="ru-RU" sz="2000" b="1" dirty="0" smtClean="0">
                <a:solidFill>
                  <a:srgbClr val="0070C0"/>
                </a:solidFill>
              </a:rPr>
              <a:t>1739-р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A8246F"/>
                </a:solidFill>
              </a:rPr>
              <a:t>Цель:</a:t>
            </a: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Создание </a:t>
            </a:r>
            <a:r>
              <a:rPr lang="ru-RU" sz="2000" b="1" dirty="0">
                <a:solidFill>
                  <a:srgbClr val="0070C0"/>
                </a:solidFill>
              </a:rPr>
              <a:t>безопасной информационно-образовательной среды для обеспечения, сохранения и укрепления нравственного, физического, психологического и социального здоровья детей и </a:t>
            </a:r>
            <a:r>
              <a:rPr lang="ru-RU" sz="2000" b="1" dirty="0" smtClean="0">
                <a:solidFill>
                  <a:srgbClr val="0070C0"/>
                </a:solidFill>
              </a:rPr>
              <a:t>молодежи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18" y="1726803"/>
            <a:ext cx="3506794" cy="436649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67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216828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Дети – наиболее </a:t>
            </a:r>
            <a:r>
              <a:rPr lang="ru-RU" sz="32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уязвимая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 </a:t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категория граждан России</a:t>
            </a: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businessidei.com/wp-content/uploads/2013/08/emarketing-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87" y="1051232"/>
            <a:ext cx="6348674" cy="547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gazeta13.ru/data/photo/030615_02117464894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2" r="7129"/>
          <a:stretch/>
        </p:blipFill>
        <p:spPr bwMode="auto">
          <a:xfrm>
            <a:off x="2699792" y="2420888"/>
            <a:ext cx="3816424" cy="2100062"/>
          </a:xfrm>
          <a:prstGeom prst="ellipse">
            <a:avLst/>
          </a:prstGeom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971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216828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«Группы смерти» </a:t>
            </a:r>
            <a:br>
              <a:rPr lang="ru-RU" sz="32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в социальных сетях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arhivach.org/storage2/6/cb/6cb6fc03ac13977b2138f406873923d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4" y="1982921"/>
            <a:ext cx="6342654" cy="396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s04.infourok.ru/uploads/ex/0864/00033cb3-7b7be9a7/hello_html_m25e3cd7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35942"/>
            <a:ext cx="2455333" cy="436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6210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«Незнакомый </a:t>
            </a:r>
            <a:r>
              <a:rPr lang="ru-RU" sz="32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друг»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в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социальных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сетях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 descr="http://100city.ru/wp-content/uploads/2017/08/e501812dce58b1d6b07a78c352fdab6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1"/>
            <a:ext cx="5715000" cy="321945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ozgurbolu.com/fotolar/2016/buyuk/kiz-arkadasa-cinsel-istismara-16-yil-istendi-2016061616573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8" t="3870" b="2916"/>
          <a:stretch/>
        </p:blipFill>
        <p:spPr bwMode="auto">
          <a:xfrm>
            <a:off x="5966520" y="1988840"/>
            <a:ext cx="3069704" cy="321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553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Кибер-террор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(кибербуллинг)</a:t>
            </a: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 descr="http://d-russia.ru/wp-content/uploads/2015/03/inf_cyberbullying-v6_ru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8" b="14026"/>
          <a:stretch/>
        </p:blipFill>
        <p:spPr bwMode="auto">
          <a:xfrm>
            <a:off x="-7699" y="1216698"/>
            <a:ext cx="9151699" cy="466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-65721" y="5733256"/>
            <a:ext cx="9102217" cy="850107"/>
          </a:xfrm>
          <a:prstGeom prst="rect">
            <a:avLst/>
          </a:prstGeom>
        </p:spPr>
        <p:txBody>
          <a:bodyPr vert="horz" lIns="68576" tIns="34289" rIns="68576" bIns="34289" rtlCol="0" anchor="ctr">
            <a:noAutofit/>
          </a:bodyPr>
          <a:lstStyle>
            <a:lvl1pPr algn="l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i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*</a:t>
            </a:r>
            <a:r>
              <a:rPr lang="ru-RU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По данным «Лаборатории Касперского» за 2014 год</a:t>
            </a:r>
            <a:endParaRPr lang="ru-RU" sz="2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72400" y="1124744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*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908290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Кибермошенничество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2" name="Picture 2" descr="http://dokonline.com/uploads/posts/2016-09/1474866950_tayny.chapman.seti_lzh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51585"/>
            <a:ext cx="4248500" cy="282954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odnastroka.ru/uploads/posts/2017-04/149258703312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571" y="2322165"/>
            <a:ext cx="4352925" cy="32670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3871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Незаконный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сбор персональных данных несовершеннолетних и (или)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распространение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их в открытом доступе</a:t>
            </a: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 descr="http://informys.ru/wp-content/uploads/2017/02/Roskomnadzor-Banki-lidiruyut-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06493"/>
            <a:ext cx="4247303" cy="31683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cdn-st4.rtr-vesti.ru/vh/pictures/bq/116/063/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770" y="1988840"/>
            <a:ext cx="3810000" cy="381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93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Просмотр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сайтов для взрослых</a:t>
            </a: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170" name="Picture 2" descr="https://ds02.infourok.ru/uploads/ex/1341/000654d0-a499427f/img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10892"/>
            <a:ext cx="6970731" cy="522804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7747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4" name="Picture 2" descr="https://rigelbook.xyz/pictures/94b/94b52d3bd940c06d0913061b691dd389940d3b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63" y="1505677"/>
            <a:ext cx="2972493" cy="43493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4" y="2265253"/>
            <a:ext cx="568863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Clr>
                <a:srgbClr val="A8246F"/>
              </a:buClr>
              <a:buAutoNum type="arabicPeriod"/>
            </a:pPr>
            <a:r>
              <a:rPr lang="ru-RU" sz="3200" dirty="0" smtClean="0">
                <a:solidFill>
                  <a:srgbClr val="0070C0"/>
                </a:solidFill>
              </a:rPr>
              <a:t>Материнство </a:t>
            </a:r>
            <a:r>
              <a:rPr lang="ru-RU" sz="3200" dirty="0">
                <a:solidFill>
                  <a:srgbClr val="0070C0"/>
                </a:solidFill>
              </a:rPr>
              <a:t>и детство, семья находятся под защитой государства </a:t>
            </a:r>
            <a:endParaRPr lang="ru-RU" sz="3200" dirty="0" smtClean="0">
              <a:solidFill>
                <a:srgbClr val="0070C0"/>
              </a:solidFill>
            </a:endParaRPr>
          </a:p>
          <a:p>
            <a:pPr marL="514350" indent="-514350" algn="just">
              <a:buClr>
                <a:srgbClr val="A8246F"/>
              </a:buClr>
              <a:buAutoNum type="arabicPeriod"/>
            </a:pPr>
            <a:r>
              <a:rPr lang="ru-RU" sz="3200" dirty="0" smtClean="0">
                <a:solidFill>
                  <a:srgbClr val="0070C0"/>
                </a:solidFill>
              </a:rPr>
              <a:t>Забота </a:t>
            </a:r>
            <a:r>
              <a:rPr lang="ru-RU" sz="3200" dirty="0">
                <a:solidFill>
                  <a:srgbClr val="0070C0"/>
                </a:solidFill>
              </a:rPr>
              <a:t>о детях, их воспитание </a:t>
            </a:r>
            <a:r>
              <a:rPr lang="ru-RU" sz="3200" dirty="0" smtClean="0">
                <a:solidFill>
                  <a:srgbClr val="0070C0"/>
                </a:solidFill>
              </a:rPr>
              <a:t>– равное </a:t>
            </a:r>
            <a:r>
              <a:rPr lang="ru-RU" sz="3200" dirty="0">
                <a:solidFill>
                  <a:srgbClr val="0070C0"/>
                </a:solidFill>
              </a:rPr>
              <a:t>право и обязанность </a:t>
            </a:r>
            <a:r>
              <a:rPr lang="ru-RU" sz="3200" dirty="0" smtClean="0">
                <a:solidFill>
                  <a:srgbClr val="0070C0"/>
                </a:solidFill>
              </a:rPr>
              <a:t>родителей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899592" y="1210741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A8246F"/>
                </a:solidFill>
                <a:latin typeface="+mn-lt"/>
                <a:ea typeface="+mn-ea"/>
                <a:cs typeface="Arial" panose="020B0604020202020204" pitchFamily="34" charset="0"/>
              </a:rPr>
              <a:t>Статья 38.</a:t>
            </a:r>
            <a:endParaRPr lang="ru-RU" sz="3200" b="1" dirty="0">
              <a:solidFill>
                <a:srgbClr val="A8246F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905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14498</TotalTime>
  <Words>208</Words>
  <Application>Microsoft Office PowerPoint</Application>
  <PresentationFormat>Экран (4:3)</PresentationFormat>
  <Paragraphs>39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2_Office Theme</vt:lpstr>
      <vt:lpstr>1_Office Theme</vt:lpstr>
      <vt:lpstr>Презентация PowerPoint</vt:lpstr>
      <vt:lpstr>Дети – наиболее уязвимая  категория граждан России</vt:lpstr>
      <vt:lpstr>«Группы смерти»  в социальных сетях</vt:lpstr>
      <vt:lpstr>«Незнакомый друг»  в социальных сетях </vt:lpstr>
      <vt:lpstr>Кибер-террор (кибербуллинг)</vt:lpstr>
      <vt:lpstr>Кибермошенничество</vt:lpstr>
      <vt:lpstr>Незаконный сбор персональных данных несовершеннолетних и (или) распространение их в открытом доступе</vt:lpstr>
      <vt:lpstr>Просмотр сайтов для взрослых</vt:lpstr>
      <vt:lpstr>Статья 38.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вопросу повышения эффективности деятельности  образовательных организаций Республики Татарстан</dc:title>
  <dc:creator>Мингачева</dc:creator>
  <cp:lastModifiedBy>user_obr</cp:lastModifiedBy>
  <cp:revision>1378</cp:revision>
  <cp:lastPrinted>2016-08-11T12:40:49Z</cp:lastPrinted>
  <dcterms:created xsi:type="dcterms:W3CDTF">2016-04-29T11:41:26Z</dcterms:created>
  <dcterms:modified xsi:type="dcterms:W3CDTF">2017-10-02T07:18:27Z</dcterms:modified>
</cp:coreProperties>
</file>